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8" r:id="rId3"/>
    <p:sldId id="260" r:id="rId4"/>
    <p:sldId id="262"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2/10/2018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1BA84A6-902C-40FB-B4F8-0E45DBFBBCAE}" type="slidenum">
              <a:rPr lang="en-US" smtClean="0"/>
              <a:t>1</a:t>
            </a:fld>
            <a:endParaRPr lang="en-US" dirty="0"/>
          </a:p>
        </p:txBody>
      </p:sp>
    </p:spTree>
    <p:extLst>
      <p:ext uri="{BB962C8B-B14F-4D97-AF65-F5344CB8AC3E}">
        <p14:creationId xmlns:p14="http://schemas.microsoft.com/office/powerpoint/2010/main" val="2848939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1BA84A6-902C-40FB-B4F8-0E45DBFBBCAE}" type="slidenum">
              <a:rPr lang="en-US" smtClean="0"/>
              <a:t>2</a:t>
            </a:fld>
            <a:endParaRPr lang="en-US" dirty="0"/>
          </a:p>
        </p:txBody>
      </p:sp>
    </p:spTree>
    <p:extLst>
      <p:ext uri="{BB962C8B-B14F-4D97-AF65-F5344CB8AC3E}">
        <p14:creationId xmlns:p14="http://schemas.microsoft.com/office/powerpoint/2010/main" val="42179324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36913006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6"/>
            <a:ext cx="9144000" cy="3433157"/>
          </a:xfrm>
        </p:spPr>
        <p:txBody>
          <a:bodyPr/>
          <a:lstStyle/>
          <a:p>
            <a:r>
              <a:rPr lang="en-US" dirty="0">
                <a:solidFill>
                  <a:schemeClr val="bg1"/>
                </a:solidFill>
                <a:latin typeface="Roboto" pitchFamily="2" charset="0"/>
                <a:ea typeface="Roboto" pitchFamily="2" charset="0"/>
              </a:rPr>
              <a:t>Transformations on </a:t>
            </a:r>
            <a:r>
              <a:rPr lang="en-US" dirty="0" err="1">
                <a:solidFill>
                  <a:schemeClr val="bg1"/>
                </a:solidFill>
                <a:latin typeface="Roboto" pitchFamily="2" charset="0"/>
                <a:ea typeface="Roboto" pitchFamily="2" charset="0"/>
              </a:rPr>
              <a:t>DStreams</a:t>
            </a:r>
            <a:endParaRPr lang="en-US" dirty="0">
              <a:solidFill>
                <a:schemeClr val="bg1"/>
              </a:solidFill>
              <a:latin typeface="Roboto" pitchFamily="2" charset="0"/>
              <a:ea typeface="Roboto" pitchFamily="2" charset="0"/>
            </a:endParaRP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32" name="Title 1">
            <a:extLst>
              <a:ext uri="{FF2B5EF4-FFF2-40B4-BE49-F238E27FC236}">
                <a16:creationId xmlns:a16="http://schemas.microsoft.com/office/drawing/2014/main" id="{55DFE253-0E18-47E4-BD8A-8C7EB36F30DE}"/>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Overview of Transformations</a:t>
            </a:r>
          </a:p>
        </p:txBody>
      </p:sp>
      <p:sp>
        <p:nvSpPr>
          <p:cNvPr id="33" name="Content Placeholder 2">
            <a:extLst>
              <a:ext uri="{FF2B5EF4-FFF2-40B4-BE49-F238E27FC236}">
                <a16:creationId xmlns:a16="http://schemas.microsoft.com/office/drawing/2014/main" id="{1264D0BD-3F4F-4903-8548-92E5AC2EF8A7}"/>
              </a:ext>
            </a:extLst>
          </p:cNvPr>
          <p:cNvSpPr>
            <a:spLocks noGrp="1"/>
          </p:cNvSpPr>
          <p:nvPr>
            <p:ph idx="1"/>
          </p:nvPr>
        </p:nvSpPr>
        <p:spPr>
          <a:xfrm>
            <a:off x="838200" y="1565189"/>
            <a:ext cx="10515600" cy="5016843"/>
          </a:xfrm>
        </p:spPr>
        <p:txBody>
          <a:bodyPr>
            <a:normAutofit/>
          </a:bodyPr>
          <a:lstStyle/>
          <a:p>
            <a:pPr fontAlgn="base">
              <a:lnSpc>
                <a:spcPct val="80000"/>
              </a:lnSpc>
            </a:pPr>
            <a:r>
              <a:rPr lang="en-US" dirty="0">
                <a:solidFill>
                  <a:schemeClr val="bg1"/>
                </a:solidFill>
              </a:rPr>
              <a:t>Similar to that of RDDs, transformations allow the data from the input </a:t>
            </a:r>
            <a:r>
              <a:rPr lang="en-US" dirty="0" err="1">
                <a:solidFill>
                  <a:schemeClr val="bg1"/>
                </a:solidFill>
              </a:rPr>
              <a:t>DStream</a:t>
            </a:r>
            <a:r>
              <a:rPr lang="en-US" dirty="0">
                <a:solidFill>
                  <a:schemeClr val="bg1"/>
                </a:solidFill>
              </a:rPr>
              <a:t> to be modified. </a:t>
            </a:r>
          </a:p>
          <a:p>
            <a:pPr fontAlgn="base">
              <a:lnSpc>
                <a:spcPct val="80000"/>
              </a:lnSpc>
            </a:pPr>
            <a:r>
              <a:rPr lang="en-US" dirty="0" err="1">
                <a:solidFill>
                  <a:schemeClr val="bg1"/>
                </a:solidFill>
              </a:rPr>
              <a:t>DStreams</a:t>
            </a:r>
            <a:r>
              <a:rPr lang="en-US" dirty="0">
                <a:solidFill>
                  <a:schemeClr val="bg1"/>
                </a:solidFill>
              </a:rPr>
              <a:t> support many of the transformations available on normal Spark RDD’s. </a:t>
            </a:r>
            <a:endParaRPr lang="en-US" dirty="0">
              <a:solidFill>
                <a:schemeClr val="bg1"/>
              </a:solidFill>
              <a:latin typeface="Roboto" pitchFamily="2" charset="0"/>
              <a:ea typeface="Roboto" pitchFamily="2" charset="0"/>
            </a:endParaRPr>
          </a:p>
        </p:txBody>
      </p:sp>
      <p:pic>
        <p:nvPicPr>
          <p:cNvPr id="1026" name="Picture 2" descr="Image result for dstream rdd">
            <a:extLst>
              <a:ext uri="{FF2B5EF4-FFF2-40B4-BE49-F238E27FC236}">
                <a16:creationId xmlns:a16="http://schemas.microsoft.com/office/drawing/2014/main" id="{98895278-F165-4870-A3AF-C27623867A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68585" y="3877319"/>
            <a:ext cx="8047251" cy="17244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F6B2A9C-6D57-4523-9FDD-EB8A635E67E2}"/>
              </a:ext>
            </a:extLst>
          </p:cNvPr>
          <p:cNvSpPr>
            <a:spLocks noGrp="1"/>
          </p:cNvSpPr>
          <p:nvPr>
            <p:ph type="title"/>
          </p:nvPr>
        </p:nvSpPr>
        <p:spPr>
          <a:xfrm>
            <a:off x="838200" y="365125"/>
            <a:ext cx="10515600" cy="1325563"/>
          </a:xfrm>
        </p:spPr>
        <p:txBody>
          <a:bodyPr>
            <a:normAutofit/>
          </a:bodyPr>
          <a:lstStyle/>
          <a:p>
            <a:r>
              <a:rPr lang="en-US" dirty="0">
                <a:solidFill>
                  <a:schemeClr val="bg1"/>
                </a:solidFill>
                <a:latin typeface="+mn-lt"/>
              </a:rPr>
              <a:t>List of Functions</a:t>
            </a:r>
            <a:endParaRPr lang="en-US" sz="3600" dirty="0">
              <a:solidFill>
                <a:schemeClr val="bg1"/>
              </a:solidFill>
              <a:latin typeface="+mn-lt"/>
              <a:ea typeface="Roboto" pitchFamily="2" charset="0"/>
            </a:endParaRPr>
          </a:p>
        </p:txBody>
      </p:sp>
      <p:graphicFrame>
        <p:nvGraphicFramePr>
          <p:cNvPr id="4" name="Table 3">
            <a:extLst>
              <a:ext uri="{FF2B5EF4-FFF2-40B4-BE49-F238E27FC236}">
                <a16:creationId xmlns:a16="http://schemas.microsoft.com/office/drawing/2014/main" id="{040E06F1-AC3E-49D8-91E1-BC523922B7D5}"/>
              </a:ext>
            </a:extLst>
          </p:cNvPr>
          <p:cNvGraphicFramePr>
            <a:graphicFrameLocks noGrp="1"/>
          </p:cNvGraphicFramePr>
          <p:nvPr>
            <p:extLst>
              <p:ext uri="{D42A27DB-BD31-4B8C-83A1-F6EECF244321}">
                <p14:modId xmlns:p14="http://schemas.microsoft.com/office/powerpoint/2010/main" val="1514802195"/>
              </p:ext>
            </p:extLst>
          </p:nvPr>
        </p:nvGraphicFramePr>
        <p:xfrm>
          <a:off x="838200" y="1396195"/>
          <a:ext cx="10727724" cy="5414309"/>
        </p:xfrm>
        <a:graphic>
          <a:graphicData uri="http://schemas.openxmlformats.org/drawingml/2006/table">
            <a:tbl>
              <a:tblPr firstRow="1" bandRow="1">
                <a:tableStyleId>{69C7853C-536D-4A76-A0AE-DD22124D55A5}</a:tableStyleId>
              </a:tblPr>
              <a:tblGrid>
                <a:gridCol w="2816206">
                  <a:extLst>
                    <a:ext uri="{9D8B030D-6E8A-4147-A177-3AD203B41FA5}">
                      <a16:colId xmlns:a16="http://schemas.microsoft.com/office/drawing/2014/main" val="2646021882"/>
                    </a:ext>
                  </a:extLst>
                </a:gridCol>
                <a:gridCol w="7911518">
                  <a:extLst>
                    <a:ext uri="{9D8B030D-6E8A-4147-A177-3AD203B41FA5}">
                      <a16:colId xmlns:a16="http://schemas.microsoft.com/office/drawing/2014/main" val="260095434"/>
                    </a:ext>
                  </a:extLst>
                </a:gridCol>
              </a:tblGrid>
              <a:tr h="554464">
                <a:tc>
                  <a:txBody>
                    <a:bodyPr/>
                    <a:lstStyle/>
                    <a:p>
                      <a:r>
                        <a:rPr lang="en-US" dirty="0"/>
                        <a:t>Transformation</a:t>
                      </a:r>
                    </a:p>
                  </a:txBody>
                  <a:tcPr/>
                </a:tc>
                <a:tc>
                  <a:txBody>
                    <a:bodyPr/>
                    <a:lstStyle/>
                    <a:p>
                      <a:r>
                        <a:rPr lang="en-US" dirty="0"/>
                        <a:t>Meaning</a:t>
                      </a:r>
                    </a:p>
                  </a:txBody>
                  <a:tcPr/>
                </a:tc>
                <a:extLst>
                  <a:ext uri="{0D108BD9-81ED-4DB2-BD59-A6C34878D82A}">
                    <a16:rowId xmlns:a16="http://schemas.microsoft.com/office/drawing/2014/main" val="3911487176"/>
                  </a:ext>
                </a:extLst>
              </a:tr>
              <a:tr h="562165">
                <a:tc>
                  <a:txBody>
                    <a:bodyPr/>
                    <a:lstStyle/>
                    <a:p>
                      <a:pPr algn="l" fontAlgn="t"/>
                      <a:r>
                        <a:rPr lang="en-US" b="1">
                          <a:effectLst/>
                        </a:rPr>
                        <a:t>map</a:t>
                      </a:r>
                      <a:r>
                        <a:rPr lang="en-US">
                          <a:effectLst/>
                        </a:rPr>
                        <a:t>(</a:t>
                      </a:r>
                      <a:r>
                        <a:rPr lang="en-US" i="1">
                          <a:effectLst/>
                        </a:rPr>
                        <a:t>func</a:t>
                      </a:r>
                      <a:r>
                        <a:rPr lang="en-US">
                          <a:effectLst/>
                        </a:rPr>
                        <a:t>)</a:t>
                      </a:r>
                    </a:p>
                  </a:txBody>
                  <a:tcPr marL="38100" marR="38100" marT="38100" marB="38100"/>
                </a:tc>
                <a:tc>
                  <a:txBody>
                    <a:bodyPr/>
                    <a:lstStyle/>
                    <a:p>
                      <a:pPr algn="l" fontAlgn="t"/>
                      <a:r>
                        <a:rPr lang="en-US">
                          <a:effectLst/>
                        </a:rPr>
                        <a:t>Return a new DStream by passing each element of the source DStream through a function </a:t>
                      </a:r>
                      <a:r>
                        <a:rPr lang="en-US" i="1">
                          <a:effectLst/>
                        </a:rPr>
                        <a:t>func</a:t>
                      </a:r>
                      <a:r>
                        <a:rPr lang="en-US">
                          <a:effectLst/>
                        </a:rPr>
                        <a:t>.</a:t>
                      </a:r>
                    </a:p>
                  </a:txBody>
                  <a:tcPr marL="38100" marR="38100" marT="38100" marB="38100"/>
                </a:tc>
                <a:extLst>
                  <a:ext uri="{0D108BD9-81ED-4DB2-BD59-A6C34878D82A}">
                    <a16:rowId xmlns:a16="http://schemas.microsoft.com/office/drawing/2014/main" val="1956755499"/>
                  </a:ext>
                </a:extLst>
              </a:tr>
              <a:tr h="562165">
                <a:tc>
                  <a:txBody>
                    <a:bodyPr/>
                    <a:lstStyle/>
                    <a:p>
                      <a:pPr algn="l" fontAlgn="t"/>
                      <a:r>
                        <a:rPr lang="en-US" b="1">
                          <a:effectLst/>
                        </a:rPr>
                        <a:t>flatMap</a:t>
                      </a:r>
                      <a:r>
                        <a:rPr lang="en-US">
                          <a:effectLst/>
                        </a:rPr>
                        <a:t>(</a:t>
                      </a:r>
                      <a:r>
                        <a:rPr lang="en-US" i="1">
                          <a:effectLst/>
                        </a:rPr>
                        <a:t>func</a:t>
                      </a:r>
                      <a:r>
                        <a:rPr lang="en-US">
                          <a:effectLst/>
                        </a:rPr>
                        <a:t>)</a:t>
                      </a:r>
                    </a:p>
                  </a:txBody>
                  <a:tcPr marL="38100" marR="38100" marT="38100" marB="38100"/>
                </a:tc>
                <a:tc>
                  <a:txBody>
                    <a:bodyPr/>
                    <a:lstStyle/>
                    <a:p>
                      <a:pPr algn="l" fontAlgn="t"/>
                      <a:r>
                        <a:rPr lang="en-US">
                          <a:effectLst/>
                        </a:rPr>
                        <a:t>Similar to map, but each input item can be mapped to 0 or more output items.</a:t>
                      </a:r>
                    </a:p>
                  </a:txBody>
                  <a:tcPr marL="38100" marR="38100" marT="38100" marB="38100"/>
                </a:tc>
                <a:extLst>
                  <a:ext uri="{0D108BD9-81ED-4DB2-BD59-A6C34878D82A}">
                    <a16:rowId xmlns:a16="http://schemas.microsoft.com/office/drawing/2014/main" val="3346566842"/>
                  </a:ext>
                </a:extLst>
              </a:tr>
              <a:tr h="562165">
                <a:tc>
                  <a:txBody>
                    <a:bodyPr/>
                    <a:lstStyle/>
                    <a:p>
                      <a:pPr algn="l" fontAlgn="t"/>
                      <a:r>
                        <a:rPr lang="en-US" b="1">
                          <a:effectLst/>
                        </a:rPr>
                        <a:t>filter</a:t>
                      </a:r>
                      <a:r>
                        <a:rPr lang="en-US">
                          <a:effectLst/>
                        </a:rPr>
                        <a:t>(</a:t>
                      </a:r>
                      <a:r>
                        <a:rPr lang="en-US" i="1">
                          <a:effectLst/>
                        </a:rPr>
                        <a:t>func</a:t>
                      </a:r>
                      <a:r>
                        <a:rPr lang="en-US">
                          <a:effectLst/>
                        </a:rPr>
                        <a:t>)</a:t>
                      </a:r>
                    </a:p>
                  </a:txBody>
                  <a:tcPr marL="38100" marR="38100" marT="38100" marB="38100"/>
                </a:tc>
                <a:tc>
                  <a:txBody>
                    <a:bodyPr/>
                    <a:lstStyle/>
                    <a:p>
                      <a:pPr algn="l" fontAlgn="t"/>
                      <a:r>
                        <a:rPr lang="en-US">
                          <a:effectLst/>
                        </a:rPr>
                        <a:t>Return a new DStream by selecting only the records of the source DStream on which </a:t>
                      </a:r>
                      <a:r>
                        <a:rPr lang="en-US" i="1">
                          <a:effectLst/>
                        </a:rPr>
                        <a:t>func</a:t>
                      </a:r>
                      <a:r>
                        <a:rPr lang="en-US">
                          <a:effectLst/>
                        </a:rPr>
                        <a:t> returns true.</a:t>
                      </a:r>
                    </a:p>
                  </a:txBody>
                  <a:tcPr marL="38100" marR="38100" marT="38100" marB="38100"/>
                </a:tc>
                <a:extLst>
                  <a:ext uri="{0D108BD9-81ED-4DB2-BD59-A6C34878D82A}">
                    <a16:rowId xmlns:a16="http://schemas.microsoft.com/office/drawing/2014/main" val="2031207828"/>
                  </a:ext>
                </a:extLst>
              </a:tr>
              <a:tr h="562165">
                <a:tc>
                  <a:txBody>
                    <a:bodyPr/>
                    <a:lstStyle/>
                    <a:p>
                      <a:pPr algn="l" fontAlgn="t"/>
                      <a:r>
                        <a:rPr lang="en-US" b="1">
                          <a:effectLst/>
                        </a:rPr>
                        <a:t>repartition</a:t>
                      </a:r>
                      <a:r>
                        <a:rPr lang="en-US">
                          <a:effectLst/>
                        </a:rPr>
                        <a:t>(</a:t>
                      </a:r>
                      <a:r>
                        <a:rPr lang="en-US" i="1">
                          <a:effectLst/>
                        </a:rPr>
                        <a:t>numPartitions</a:t>
                      </a:r>
                      <a:r>
                        <a:rPr lang="en-US">
                          <a:effectLst/>
                        </a:rPr>
                        <a:t>)</a:t>
                      </a:r>
                    </a:p>
                  </a:txBody>
                  <a:tcPr marL="38100" marR="38100" marT="38100" marB="38100"/>
                </a:tc>
                <a:tc>
                  <a:txBody>
                    <a:bodyPr/>
                    <a:lstStyle/>
                    <a:p>
                      <a:pPr algn="l" fontAlgn="t"/>
                      <a:r>
                        <a:rPr lang="en-US">
                          <a:effectLst/>
                        </a:rPr>
                        <a:t>Changes the level of parallelism in this DStream by creating more or fewer partitions.</a:t>
                      </a:r>
                    </a:p>
                  </a:txBody>
                  <a:tcPr marL="38100" marR="38100" marT="38100" marB="38100"/>
                </a:tc>
                <a:extLst>
                  <a:ext uri="{0D108BD9-81ED-4DB2-BD59-A6C34878D82A}">
                    <a16:rowId xmlns:a16="http://schemas.microsoft.com/office/drawing/2014/main" val="1243376978"/>
                  </a:ext>
                </a:extLst>
              </a:tr>
              <a:tr h="562165">
                <a:tc>
                  <a:txBody>
                    <a:bodyPr/>
                    <a:lstStyle/>
                    <a:p>
                      <a:pPr algn="l" fontAlgn="t"/>
                      <a:r>
                        <a:rPr lang="en-US" b="1">
                          <a:effectLst/>
                        </a:rPr>
                        <a:t>union</a:t>
                      </a:r>
                      <a:r>
                        <a:rPr lang="en-US">
                          <a:effectLst/>
                        </a:rPr>
                        <a:t>(</a:t>
                      </a:r>
                      <a:r>
                        <a:rPr lang="en-US" i="1">
                          <a:effectLst/>
                        </a:rPr>
                        <a:t>otherStream</a:t>
                      </a:r>
                      <a:r>
                        <a:rPr lang="en-US">
                          <a:effectLst/>
                        </a:rPr>
                        <a:t>)</a:t>
                      </a:r>
                    </a:p>
                  </a:txBody>
                  <a:tcPr marL="38100" marR="38100" marT="38100" marB="38100"/>
                </a:tc>
                <a:tc>
                  <a:txBody>
                    <a:bodyPr/>
                    <a:lstStyle/>
                    <a:p>
                      <a:pPr algn="l" fontAlgn="t"/>
                      <a:r>
                        <a:rPr lang="en-US">
                          <a:effectLst/>
                        </a:rPr>
                        <a:t>Return a new DStream that contains the union of the elements in the source DStream and </a:t>
                      </a:r>
                      <a:r>
                        <a:rPr lang="en-US" i="1">
                          <a:effectLst/>
                        </a:rPr>
                        <a:t>otherDStream</a:t>
                      </a:r>
                      <a:r>
                        <a:rPr lang="en-US">
                          <a:effectLst/>
                        </a:rPr>
                        <a:t>.</a:t>
                      </a:r>
                    </a:p>
                  </a:txBody>
                  <a:tcPr marL="38100" marR="38100" marT="38100" marB="38100"/>
                </a:tc>
                <a:extLst>
                  <a:ext uri="{0D108BD9-81ED-4DB2-BD59-A6C34878D82A}">
                    <a16:rowId xmlns:a16="http://schemas.microsoft.com/office/drawing/2014/main" val="1847379235"/>
                  </a:ext>
                </a:extLst>
              </a:tr>
              <a:tr h="562165">
                <a:tc>
                  <a:txBody>
                    <a:bodyPr/>
                    <a:lstStyle/>
                    <a:p>
                      <a:pPr algn="l" fontAlgn="t"/>
                      <a:r>
                        <a:rPr lang="en-US" b="1">
                          <a:effectLst/>
                        </a:rPr>
                        <a:t>count</a:t>
                      </a:r>
                      <a:r>
                        <a:rPr lang="en-US">
                          <a:effectLst/>
                        </a:rPr>
                        <a:t>()</a:t>
                      </a:r>
                    </a:p>
                  </a:txBody>
                  <a:tcPr marL="38100" marR="38100" marT="38100" marB="38100"/>
                </a:tc>
                <a:tc>
                  <a:txBody>
                    <a:bodyPr/>
                    <a:lstStyle/>
                    <a:p>
                      <a:pPr algn="l" fontAlgn="t"/>
                      <a:r>
                        <a:rPr lang="en-US">
                          <a:effectLst/>
                        </a:rPr>
                        <a:t>Return a new DStream of single-element RDDs by counting the number of elements in each RDD of the source DStream.</a:t>
                      </a:r>
                    </a:p>
                  </a:txBody>
                  <a:tcPr marL="38100" marR="38100" marT="38100" marB="38100"/>
                </a:tc>
                <a:extLst>
                  <a:ext uri="{0D108BD9-81ED-4DB2-BD59-A6C34878D82A}">
                    <a16:rowId xmlns:a16="http://schemas.microsoft.com/office/drawing/2014/main" val="3200527424"/>
                  </a:ext>
                </a:extLst>
              </a:tr>
              <a:tr h="562165">
                <a:tc>
                  <a:txBody>
                    <a:bodyPr/>
                    <a:lstStyle/>
                    <a:p>
                      <a:pPr algn="l" fontAlgn="t"/>
                      <a:r>
                        <a:rPr lang="en-US" b="1">
                          <a:effectLst/>
                        </a:rPr>
                        <a:t>reduce</a:t>
                      </a:r>
                      <a:r>
                        <a:rPr lang="en-US">
                          <a:effectLst/>
                        </a:rPr>
                        <a:t>(</a:t>
                      </a:r>
                      <a:r>
                        <a:rPr lang="en-US" i="1">
                          <a:effectLst/>
                        </a:rPr>
                        <a:t>func</a:t>
                      </a:r>
                      <a:r>
                        <a:rPr lang="en-US">
                          <a:effectLst/>
                        </a:rPr>
                        <a:t>)</a:t>
                      </a:r>
                    </a:p>
                  </a:txBody>
                  <a:tcPr marL="38100" marR="38100" marT="38100" marB="38100"/>
                </a:tc>
                <a:tc>
                  <a:txBody>
                    <a:bodyPr/>
                    <a:lstStyle/>
                    <a:p>
                      <a:pPr algn="l" fontAlgn="t"/>
                      <a:r>
                        <a:rPr lang="en-US" dirty="0">
                          <a:effectLst/>
                        </a:rPr>
                        <a:t>Return a new </a:t>
                      </a:r>
                      <a:r>
                        <a:rPr lang="en-US" dirty="0" err="1">
                          <a:effectLst/>
                        </a:rPr>
                        <a:t>DStream</a:t>
                      </a:r>
                      <a:r>
                        <a:rPr lang="en-US" dirty="0">
                          <a:effectLst/>
                        </a:rPr>
                        <a:t> of single-element RDDs by aggregating the elements in each RDD of the source </a:t>
                      </a:r>
                      <a:r>
                        <a:rPr lang="en-US" dirty="0" err="1">
                          <a:effectLst/>
                        </a:rPr>
                        <a:t>DStream</a:t>
                      </a:r>
                      <a:r>
                        <a:rPr lang="en-US" dirty="0">
                          <a:effectLst/>
                        </a:rPr>
                        <a:t> using a function </a:t>
                      </a:r>
                      <a:r>
                        <a:rPr lang="en-US" i="1" dirty="0" err="1">
                          <a:effectLst/>
                        </a:rPr>
                        <a:t>func</a:t>
                      </a:r>
                      <a:r>
                        <a:rPr lang="en-US" dirty="0">
                          <a:effectLst/>
                        </a:rPr>
                        <a:t> (which takes two arguments and returns one). The function should be associative and commutative so that it can be computed in parallel.</a:t>
                      </a:r>
                    </a:p>
                  </a:txBody>
                  <a:tcPr marL="38100" marR="38100" marT="38100" marB="38100"/>
                </a:tc>
                <a:extLst>
                  <a:ext uri="{0D108BD9-81ED-4DB2-BD59-A6C34878D82A}">
                    <a16:rowId xmlns:a16="http://schemas.microsoft.com/office/drawing/2014/main" val="317386013"/>
                  </a:ext>
                </a:extLst>
              </a:tr>
            </a:tbl>
          </a:graphicData>
        </a:graphic>
      </p:graphicFrame>
    </p:spTree>
    <p:extLst>
      <p:ext uri="{BB962C8B-B14F-4D97-AF65-F5344CB8AC3E}">
        <p14:creationId xmlns:p14="http://schemas.microsoft.com/office/powerpoint/2010/main" val="293250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02C65F-3F51-4090-A4CE-DB25C68A3A8F}"/>
              </a:ext>
            </a:extLst>
          </p:cNvPr>
          <p:cNvSpPr>
            <a:spLocks noGrp="1"/>
          </p:cNvSpPr>
          <p:nvPr>
            <p:ph type="title"/>
          </p:nvPr>
        </p:nvSpPr>
        <p:spPr>
          <a:xfrm>
            <a:off x="838200" y="365125"/>
            <a:ext cx="10515600" cy="1325563"/>
          </a:xfrm>
        </p:spPr>
        <p:txBody>
          <a:bodyPr>
            <a:normAutofit/>
          </a:bodyPr>
          <a:lstStyle/>
          <a:p>
            <a:r>
              <a:rPr lang="en-US" dirty="0">
                <a:solidFill>
                  <a:schemeClr val="bg1"/>
                </a:solidFill>
                <a:latin typeface="+mn-lt"/>
              </a:rPr>
              <a:t>List of Functions (cont.)</a:t>
            </a:r>
            <a:endParaRPr lang="en-US" sz="3600" dirty="0">
              <a:solidFill>
                <a:schemeClr val="bg1"/>
              </a:solidFill>
              <a:latin typeface="+mn-lt"/>
              <a:ea typeface="Roboto" pitchFamily="2" charset="0"/>
            </a:endParaRPr>
          </a:p>
        </p:txBody>
      </p:sp>
      <p:graphicFrame>
        <p:nvGraphicFramePr>
          <p:cNvPr id="9" name="Table 8">
            <a:extLst>
              <a:ext uri="{FF2B5EF4-FFF2-40B4-BE49-F238E27FC236}">
                <a16:creationId xmlns:a16="http://schemas.microsoft.com/office/drawing/2014/main" id="{041949D8-8278-42D6-8D3C-07AF4E2913D0}"/>
              </a:ext>
            </a:extLst>
          </p:cNvPr>
          <p:cNvGraphicFramePr>
            <a:graphicFrameLocks noGrp="1"/>
          </p:cNvGraphicFramePr>
          <p:nvPr>
            <p:extLst>
              <p:ext uri="{D42A27DB-BD31-4B8C-83A1-F6EECF244321}">
                <p14:modId xmlns:p14="http://schemas.microsoft.com/office/powerpoint/2010/main" val="3857965125"/>
              </p:ext>
            </p:extLst>
          </p:nvPr>
        </p:nvGraphicFramePr>
        <p:xfrm>
          <a:off x="838200" y="1396195"/>
          <a:ext cx="10727724" cy="4425424"/>
        </p:xfrm>
        <a:graphic>
          <a:graphicData uri="http://schemas.openxmlformats.org/drawingml/2006/table">
            <a:tbl>
              <a:tblPr firstRow="1" bandRow="1">
                <a:tableStyleId>{69C7853C-536D-4A76-A0AE-DD22124D55A5}</a:tableStyleId>
              </a:tblPr>
              <a:tblGrid>
                <a:gridCol w="2816206">
                  <a:extLst>
                    <a:ext uri="{9D8B030D-6E8A-4147-A177-3AD203B41FA5}">
                      <a16:colId xmlns:a16="http://schemas.microsoft.com/office/drawing/2014/main" val="2646021882"/>
                    </a:ext>
                  </a:extLst>
                </a:gridCol>
                <a:gridCol w="7911518">
                  <a:extLst>
                    <a:ext uri="{9D8B030D-6E8A-4147-A177-3AD203B41FA5}">
                      <a16:colId xmlns:a16="http://schemas.microsoft.com/office/drawing/2014/main" val="260095434"/>
                    </a:ext>
                  </a:extLst>
                </a:gridCol>
              </a:tblGrid>
              <a:tr h="554464">
                <a:tc>
                  <a:txBody>
                    <a:bodyPr/>
                    <a:lstStyle/>
                    <a:p>
                      <a:r>
                        <a:rPr lang="en-US" dirty="0"/>
                        <a:t>Transformation</a:t>
                      </a:r>
                    </a:p>
                  </a:txBody>
                  <a:tcPr/>
                </a:tc>
                <a:tc>
                  <a:txBody>
                    <a:bodyPr/>
                    <a:lstStyle/>
                    <a:p>
                      <a:r>
                        <a:rPr lang="en-US" dirty="0"/>
                        <a:t>Meaning</a:t>
                      </a:r>
                    </a:p>
                  </a:txBody>
                  <a:tcPr/>
                </a:tc>
                <a:extLst>
                  <a:ext uri="{0D108BD9-81ED-4DB2-BD59-A6C34878D82A}">
                    <a16:rowId xmlns:a16="http://schemas.microsoft.com/office/drawing/2014/main" val="3911487176"/>
                  </a:ext>
                </a:extLst>
              </a:tr>
              <a:tr h="562165">
                <a:tc>
                  <a:txBody>
                    <a:bodyPr/>
                    <a:lstStyle/>
                    <a:p>
                      <a:pPr algn="l" fontAlgn="t"/>
                      <a:r>
                        <a:rPr lang="en-US" b="1">
                          <a:effectLst/>
                        </a:rPr>
                        <a:t>countByValue</a:t>
                      </a:r>
                      <a:r>
                        <a:rPr lang="en-US">
                          <a:effectLst/>
                        </a:rPr>
                        <a:t>()</a:t>
                      </a:r>
                    </a:p>
                  </a:txBody>
                  <a:tcPr marL="38100" marR="38100" marT="38100" marB="38100"/>
                </a:tc>
                <a:tc>
                  <a:txBody>
                    <a:bodyPr/>
                    <a:lstStyle/>
                    <a:p>
                      <a:pPr algn="l" fontAlgn="t"/>
                      <a:r>
                        <a:rPr lang="en-US">
                          <a:effectLst/>
                        </a:rPr>
                        <a:t>When called on a DStream of elements of type K, return a new DStream of (K, Long) pairs where the value of each key is its frequency in each RDD of the source DStream.</a:t>
                      </a:r>
                    </a:p>
                  </a:txBody>
                  <a:tcPr marL="38100" marR="38100" marT="38100" marB="38100"/>
                </a:tc>
                <a:extLst>
                  <a:ext uri="{0D108BD9-81ED-4DB2-BD59-A6C34878D82A}">
                    <a16:rowId xmlns:a16="http://schemas.microsoft.com/office/drawing/2014/main" val="1956755499"/>
                  </a:ext>
                </a:extLst>
              </a:tr>
              <a:tr h="562165">
                <a:tc>
                  <a:txBody>
                    <a:bodyPr/>
                    <a:lstStyle/>
                    <a:p>
                      <a:pPr algn="l" fontAlgn="t"/>
                      <a:r>
                        <a:rPr lang="en-US" b="1">
                          <a:effectLst/>
                        </a:rPr>
                        <a:t>reduceByKey</a:t>
                      </a:r>
                      <a:r>
                        <a:rPr lang="en-US">
                          <a:effectLst/>
                        </a:rPr>
                        <a:t>(</a:t>
                      </a:r>
                      <a:r>
                        <a:rPr lang="en-US" i="1">
                          <a:effectLst/>
                        </a:rPr>
                        <a:t>func</a:t>
                      </a:r>
                      <a:r>
                        <a:rPr lang="en-US">
                          <a:effectLst/>
                        </a:rPr>
                        <a:t>, [</a:t>
                      </a:r>
                      <a:r>
                        <a:rPr lang="en-US" i="1">
                          <a:effectLst/>
                        </a:rPr>
                        <a:t>numTasks</a:t>
                      </a:r>
                      <a:r>
                        <a:rPr lang="en-US">
                          <a:effectLst/>
                        </a:rPr>
                        <a:t>])</a:t>
                      </a:r>
                    </a:p>
                  </a:txBody>
                  <a:tcPr marL="38100" marR="38100" marT="38100" marB="38100"/>
                </a:tc>
                <a:tc>
                  <a:txBody>
                    <a:bodyPr/>
                    <a:lstStyle/>
                    <a:p>
                      <a:pPr algn="l" fontAlgn="t"/>
                      <a:r>
                        <a:rPr lang="en-US">
                          <a:effectLst/>
                        </a:rPr>
                        <a:t>When called on a DStream of (K, V) pairs, return a new DStream of (K, V) pairs where the values for each key are aggregated using the given reduce function. </a:t>
                      </a:r>
                      <a:r>
                        <a:rPr lang="en-US" b="1">
                          <a:effectLst/>
                        </a:rPr>
                        <a:t>Note:</a:t>
                      </a:r>
                      <a:r>
                        <a:rPr lang="en-US">
                          <a:effectLst/>
                        </a:rPr>
                        <a:t> By default, this uses Spark's default number of parallel tasks (2 for local mode, and in cluster mode the number is determined by the config property spark.default.parallelism) to do the grouping. You can pass an optional numTasks argument to set a different number of tasks.</a:t>
                      </a:r>
                    </a:p>
                  </a:txBody>
                  <a:tcPr marL="38100" marR="38100" marT="38100" marB="38100"/>
                </a:tc>
                <a:extLst>
                  <a:ext uri="{0D108BD9-81ED-4DB2-BD59-A6C34878D82A}">
                    <a16:rowId xmlns:a16="http://schemas.microsoft.com/office/drawing/2014/main" val="3346566842"/>
                  </a:ext>
                </a:extLst>
              </a:tr>
              <a:tr h="562165">
                <a:tc>
                  <a:txBody>
                    <a:bodyPr/>
                    <a:lstStyle/>
                    <a:p>
                      <a:pPr algn="l" fontAlgn="t"/>
                      <a:r>
                        <a:rPr lang="en-US" b="1">
                          <a:effectLst/>
                        </a:rPr>
                        <a:t>join</a:t>
                      </a:r>
                      <a:r>
                        <a:rPr lang="en-US">
                          <a:effectLst/>
                        </a:rPr>
                        <a:t>(</a:t>
                      </a:r>
                      <a:r>
                        <a:rPr lang="en-US" i="1">
                          <a:effectLst/>
                        </a:rPr>
                        <a:t>otherStream</a:t>
                      </a:r>
                      <a:r>
                        <a:rPr lang="en-US">
                          <a:effectLst/>
                        </a:rPr>
                        <a:t>, [</a:t>
                      </a:r>
                      <a:r>
                        <a:rPr lang="en-US" i="1">
                          <a:effectLst/>
                        </a:rPr>
                        <a:t>numTasks</a:t>
                      </a:r>
                      <a:r>
                        <a:rPr lang="en-US">
                          <a:effectLst/>
                        </a:rPr>
                        <a:t>])</a:t>
                      </a:r>
                    </a:p>
                  </a:txBody>
                  <a:tcPr marL="38100" marR="38100" marT="38100" marB="38100"/>
                </a:tc>
                <a:tc>
                  <a:txBody>
                    <a:bodyPr/>
                    <a:lstStyle/>
                    <a:p>
                      <a:pPr algn="l" fontAlgn="t"/>
                      <a:r>
                        <a:rPr lang="en-US">
                          <a:effectLst/>
                        </a:rPr>
                        <a:t>When called on two DStreams of (K, V) and (K, W) pairs, return a new DStream of (K, (V, W)) pairs with all pairs of elements for each key.</a:t>
                      </a:r>
                    </a:p>
                  </a:txBody>
                  <a:tcPr marL="38100" marR="38100" marT="38100" marB="38100"/>
                </a:tc>
                <a:extLst>
                  <a:ext uri="{0D108BD9-81ED-4DB2-BD59-A6C34878D82A}">
                    <a16:rowId xmlns:a16="http://schemas.microsoft.com/office/drawing/2014/main" val="2031207828"/>
                  </a:ext>
                </a:extLst>
              </a:tr>
              <a:tr h="562165">
                <a:tc>
                  <a:txBody>
                    <a:bodyPr/>
                    <a:lstStyle/>
                    <a:p>
                      <a:pPr algn="l" fontAlgn="t"/>
                      <a:r>
                        <a:rPr lang="en-US" b="1">
                          <a:effectLst/>
                        </a:rPr>
                        <a:t>cogroup</a:t>
                      </a:r>
                      <a:r>
                        <a:rPr lang="en-US">
                          <a:effectLst/>
                        </a:rPr>
                        <a:t>(</a:t>
                      </a:r>
                      <a:r>
                        <a:rPr lang="en-US" i="1">
                          <a:effectLst/>
                        </a:rPr>
                        <a:t>otherStream</a:t>
                      </a:r>
                      <a:r>
                        <a:rPr lang="en-US">
                          <a:effectLst/>
                        </a:rPr>
                        <a:t>, [</a:t>
                      </a:r>
                      <a:r>
                        <a:rPr lang="en-US" i="1">
                          <a:effectLst/>
                        </a:rPr>
                        <a:t>numTasks</a:t>
                      </a:r>
                      <a:r>
                        <a:rPr lang="en-US">
                          <a:effectLst/>
                        </a:rPr>
                        <a:t>])</a:t>
                      </a:r>
                    </a:p>
                  </a:txBody>
                  <a:tcPr marL="38100" marR="38100" marT="38100" marB="38100"/>
                </a:tc>
                <a:tc>
                  <a:txBody>
                    <a:bodyPr/>
                    <a:lstStyle/>
                    <a:p>
                      <a:pPr algn="l" fontAlgn="t"/>
                      <a:r>
                        <a:rPr lang="en-US" dirty="0">
                          <a:effectLst/>
                        </a:rPr>
                        <a:t>When called on a </a:t>
                      </a:r>
                      <a:r>
                        <a:rPr lang="en-US" dirty="0" err="1">
                          <a:effectLst/>
                        </a:rPr>
                        <a:t>DStream</a:t>
                      </a:r>
                      <a:r>
                        <a:rPr lang="en-US" dirty="0">
                          <a:effectLst/>
                        </a:rPr>
                        <a:t> of (K, V) and (K, W) pairs, return a new </a:t>
                      </a:r>
                      <a:r>
                        <a:rPr lang="en-US" dirty="0" err="1">
                          <a:effectLst/>
                        </a:rPr>
                        <a:t>DStream</a:t>
                      </a:r>
                      <a:r>
                        <a:rPr lang="en-US" dirty="0">
                          <a:effectLst/>
                        </a:rPr>
                        <a:t> of (K, </a:t>
                      </a:r>
                      <a:r>
                        <a:rPr lang="en-US" dirty="0" err="1">
                          <a:effectLst/>
                        </a:rPr>
                        <a:t>Seq</a:t>
                      </a:r>
                      <a:r>
                        <a:rPr lang="en-US" dirty="0">
                          <a:effectLst/>
                        </a:rPr>
                        <a:t>[V], </a:t>
                      </a:r>
                      <a:r>
                        <a:rPr lang="en-US" dirty="0" err="1">
                          <a:effectLst/>
                        </a:rPr>
                        <a:t>Seq</a:t>
                      </a:r>
                      <a:r>
                        <a:rPr lang="en-US" dirty="0">
                          <a:effectLst/>
                        </a:rPr>
                        <a:t>[W]) tuples.</a:t>
                      </a:r>
                    </a:p>
                  </a:txBody>
                  <a:tcPr marL="38100" marR="38100" marT="38100" marB="38100"/>
                </a:tc>
                <a:extLst>
                  <a:ext uri="{0D108BD9-81ED-4DB2-BD59-A6C34878D82A}">
                    <a16:rowId xmlns:a16="http://schemas.microsoft.com/office/drawing/2014/main" val="1243376978"/>
                  </a:ext>
                </a:extLst>
              </a:tr>
            </a:tbl>
          </a:graphicData>
        </a:graphic>
      </p:graphicFrame>
    </p:spTree>
    <p:extLst>
      <p:ext uri="{BB962C8B-B14F-4D97-AF65-F5344CB8AC3E}">
        <p14:creationId xmlns:p14="http://schemas.microsoft.com/office/powerpoint/2010/main" val="6763553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621</TotalTime>
  <Words>383</Words>
  <Application>Microsoft Office PowerPoint</Application>
  <PresentationFormat>Widescreen</PresentationFormat>
  <Paragraphs>43</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Roboto</vt:lpstr>
      <vt:lpstr>Office Theme</vt:lpstr>
      <vt:lpstr>Transformations on DStreams</vt:lpstr>
      <vt:lpstr>Overview of Transformations</vt:lpstr>
      <vt:lpstr>List of Functions</vt:lpstr>
      <vt:lpstr>List of Functions (cont.)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31</cp:revision>
  <dcterms:created xsi:type="dcterms:W3CDTF">2017-10-26T16:43:38Z</dcterms:created>
  <dcterms:modified xsi:type="dcterms:W3CDTF">2018-02-10T17:57:52Z</dcterms:modified>
</cp:coreProperties>
</file>

<file path=docProps/thumbnail.jpeg>
</file>